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58AC76-807E-4C41-8AF3-C7951E10081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142759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8AC76-807E-4C41-8AF3-C7951E10081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293123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8AC76-807E-4C41-8AF3-C7951E10081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255567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58AC76-807E-4C41-8AF3-C7951E10081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342269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8AC76-807E-4C41-8AF3-C7951E10081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361535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58AC76-807E-4C41-8AF3-C7951E10081E}"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332295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58AC76-807E-4C41-8AF3-C7951E10081E}"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99116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58AC76-807E-4C41-8AF3-C7951E10081E}"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281381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8AC76-807E-4C41-8AF3-C7951E10081E}"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221715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8AC76-807E-4C41-8AF3-C7951E10081E}"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283220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8AC76-807E-4C41-8AF3-C7951E10081E}"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E4C1E5-F8BC-4587-9E88-8F5819F01E3D}" type="slidenum">
              <a:rPr lang="en-GB" smtClean="0"/>
              <a:t>‹#›</a:t>
            </a:fld>
            <a:endParaRPr lang="en-GB"/>
          </a:p>
        </p:txBody>
      </p:sp>
    </p:spTree>
    <p:extLst>
      <p:ext uri="{BB962C8B-B14F-4D97-AF65-F5344CB8AC3E}">
        <p14:creationId xmlns:p14="http://schemas.microsoft.com/office/powerpoint/2010/main" val="158566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8AC76-807E-4C41-8AF3-C7951E10081E}" type="datetimeFigureOut">
              <a:rPr lang="en-GB" smtClean="0"/>
              <a:t>18/06/2020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4C1E5-F8BC-4587-9E88-8F5819F01E3D}" type="slidenum">
              <a:rPr lang="en-GB" smtClean="0"/>
              <a:t>‹#›</a:t>
            </a:fld>
            <a:endParaRPr lang="en-GB"/>
          </a:p>
        </p:txBody>
      </p:sp>
    </p:spTree>
    <p:extLst>
      <p:ext uri="{BB962C8B-B14F-4D97-AF65-F5344CB8AC3E}">
        <p14:creationId xmlns:p14="http://schemas.microsoft.com/office/powerpoint/2010/main" val="14348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183811" y="646977"/>
            <a:ext cx="7315200" cy="5891841"/>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rot="16200000">
            <a:off x="1212009" y="-383878"/>
            <a:ext cx="1940947" cy="4002657"/>
          </a:xfrm>
          <a:prstGeom prst="rect">
            <a:avLst/>
          </a:prstGeom>
        </p:spPr>
      </p:pic>
    </p:spTree>
    <p:extLst>
      <p:ext uri="{BB962C8B-B14F-4D97-AF65-F5344CB8AC3E}">
        <p14:creationId xmlns:p14="http://schemas.microsoft.com/office/powerpoint/2010/main" val="351153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3079" y="574167"/>
            <a:ext cx="9011728" cy="5524708"/>
          </a:xfrm>
        </p:spPr>
        <p:txBody>
          <a:bodyPr>
            <a:normAutofit fontScale="92500" lnSpcReduction="10000"/>
          </a:bodyPr>
          <a:lstStyle/>
          <a:p>
            <a:pPr marL="457200" indent="-457200" algn="l">
              <a:buFont typeface="+mj-lt"/>
              <a:buAutoNum type="arabicPeriod"/>
            </a:pPr>
            <a:r>
              <a:rPr lang="en-GB" dirty="0" smtClean="0"/>
              <a:t>The female ladies look as though they are retired because they are older in age.</a:t>
            </a:r>
          </a:p>
          <a:p>
            <a:pPr marL="457200" indent="-457200" algn="l">
              <a:buFont typeface="+mj-lt"/>
              <a:buAutoNum type="arabicPeriod"/>
            </a:pPr>
            <a:endParaRPr lang="en-GB" dirty="0"/>
          </a:p>
          <a:p>
            <a:pPr marL="457200" indent="-457200" algn="l">
              <a:buFont typeface="+mj-lt"/>
              <a:buAutoNum type="arabicPeriod"/>
            </a:pPr>
            <a:r>
              <a:rPr lang="en-GB" dirty="0" smtClean="0"/>
              <a:t>The female ladies appear to be good friends because they are socialising with one another, and laughing and joking around.   </a:t>
            </a:r>
          </a:p>
          <a:p>
            <a:pPr marL="457200" indent="-457200" algn="l">
              <a:buFont typeface="+mj-lt"/>
              <a:buAutoNum type="arabicPeriod"/>
            </a:pPr>
            <a:endParaRPr lang="en-GB" dirty="0"/>
          </a:p>
          <a:p>
            <a:pPr marL="457200" indent="-457200" algn="l">
              <a:buFont typeface="+mj-lt"/>
              <a:buAutoNum type="arabicPeriod"/>
            </a:pPr>
            <a:r>
              <a:rPr lang="en-GB" dirty="0" smtClean="0"/>
              <a:t>The setting of the picture is in Italy because the buddings in the background are different to here in England.  The streets have cobbling in them and the ladies seem to be on a holiday. </a:t>
            </a:r>
          </a:p>
          <a:p>
            <a:pPr marL="457200" indent="-457200" algn="l">
              <a:buFont typeface="+mj-lt"/>
              <a:buAutoNum type="arabicPeriod"/>
            </a:pPr>
            <a:endParaRPr lang="en-GB" dirty="0"/>
          </a:p>
          <a:p>
            <a:pPr marL="457200" indent="-457200" algn="l">
              <a:buFont typeface="+mj-lt"/>
              <a:buAutoNum type="arabicPeriod"/>
            </a:pPr>
            <a:r>
              <a:rPr lang="en-GB" dirty="0" smtClean="0"/>
              <a:t>The season is summer because the ladies are eating ice-cream. </a:t>
            </a:r>
          </a:p>
          <a:p>
            <a:pPr marL="457200" indent="-457200" algn="l">
              <a:buFont typeface="+mj-lt"/>
              <a:buAutoNum type="arabicPeriod"/>
            </a:pPr>
            <a:endParaRPr lang="en-GB" dirty="0"/>
          </a:p>
          <a:p>
            <a:pPr marL="457200" indent="-457200" algn="l">
              <a:buFont typeface="+mj-lt"/>
              <a:buAutoNum type="arabicPeriod"/>
            </a:pPr>
            <a:r>
              <a:rPr lang="en-GB" dirty="0" smtClean="0"/>
              <a:t>The ladies are standing up because there no seats nearby, they are standing outside the ice-cream shop, or they are in middle of a narrow shopping street. </a:t>
            </a:r>
          </a:p>
          <a:p>
            <a:pPr marL="457200" indent="-457200" algn="l">
              <a:buFont typeface="+mj-lt"/>
              <a:buAutoNum type="arabicPeriod"/>
            </a:pPr>
            <a:endParaRPr lang="en-GB" dirty="0"/>
          </a:p>
          <a:p>
            <a:pPr marL="457200" indent="-457200" algn="l">
              <a:buFont typeface="+mj-lt"/>
              <a:buAutoNum type="arabicPeriod"/>
            </a:pPr>
            <a:endParaRPr lang="en-GB" dirty="0" smtClean="0"/>
          </a:p>
          <a:p>
            <a:pPr marL="457200" indent="-457200" algn="l">
              <a:buFont typeface="+mj-lt"/>
              <a:buAutoNum type="arabicPeriod"/>
            </a:pPr>
            <a:endParaRPr lang="en-GB" dirty="0"/>
          </a:p>
          <a:p>
            <a:pPr marL="457200" indent="-457200" algn="l">
              <a:buFont typeface="+mj-lt"/>
              <a:buAutoNum type="arabicPeriod"/>
            </a:pPr>
            <a:endParaRPr lang="en-GB" dirty="0" smtClean="0"/>
          </a:p>
          <a:p>
            <a:pPr marL="457200" indent="-457200" algn="l">
              <a:buFont typeface="+mj-lt"/>
              <a:buAutoNum type="arabicPeriod"/>
            </a:pPr>
            <a:endParaRPr lang="en-GB" dirty="0"/>
          </a:p>
          <a:p>
            <a:pPr marL="457200" indent="-457200" algn="l">
              <a:buFont typeface="+mj-lt"/>
              <a:buAutoNum type="arabicPeriod"/>
            </a:pPr>
            <a:endParaRPr lang="en-GB" dirty="0"/>
          </a:p>
        </p:txBody>
      </p:sp>
      <p:sp>
        <p:nvSpPr>
          <p:cNvPr id="2" name="TextBox 1"/>
          <p:cNvSpPr txBox="1"/>
          <p:nvPr/>
        </p:nvSpPr>
        <p:spPr>
          <a:xfrm>
            <a:off x="4063041" y="0"/>
            <a:ext cx="5080958" cy="584775"/>
          </a:xfrm>
          <a:prstGeom prst="rect">
            <a:avLst/>
          </a:prstGeom>
          <a:noFill/>
        </p:spPr>
        <p:txBody>
          <a:bodyPr wrap="square" rtlCol="0">
            <a:spAutoFit/>
          </a:bodyPr>
          <a:lstStyle/>
          <a:p>
            <a:r>
              <a:rPr lang="en-GB" sz="3200" dirty="0" smtClean="0">
                <a:solidFill>
                  <a:srgbClr val="FF0000"/>
                </a:solidFill>
              </a:rPr>
              <a:t>ANSWERS </a:t>
            </a:r>
            <a:endParaRPr lang="en-GB" dirty="0">
              <a:solidFill>
                <a:srgbClr val="FF0000"/>
              </a:solidFill>
            </a:endParaRPr>
          </a:p>
        </p:txBody>
      </p:sp>
    </p:spTree>
    <p:extLst>
      <p:ext uri="{BB962C8B-B14F-4D97-AF65-F5344CB8AC3E}">
        <p14:creationId xmlns:p14="http://schemas.microsoft.com/office/powerpoint/2010/main" val="147916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4791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85" y="172528"/>
            <a:ext cx="11767268" cy="6858000"/>
          </a:xfrm>
          <a:prstGeom prst="rect">
            <a:avLst/>
          </a:prstGeom>
        </p:spPr>
      </p:pic>
      <p:sp>
        <p:nvSpPr>
          <p:cNvPr id="2" name="TextBox 1"/>
          <p:cNvSpPr txBox="1"/>
          <p:nvPr/>
        </p:nvSpPr>
        <p:spPr>
          <a:xfrm>
            <a:off x="698740" y="733245"/>
            <a:ext cx="4986068" cy="369332"/>
          </a:xfrm>
          <a:prstGeom prst="rect">
            <a:avLst/>
          </a:prstGeom>
          <a:noFill/>
        </p:spPr>
        <p:txBody>
          <a:bodyPr wrap="square" rtlCol="0">
            <a:spAutoFit/>
          </a:bodyPr>
          <a:lstStyle/>
          <a:p>
            <a:r>
              <a:rPr lang="en-GB" dirty="0" smtClean="0">
                <a:solidFill>
                  <a:srgbClr val="FF0000"/>
                </a:solidFill>
              </a:rPr>
              <a:t>lobster</a:t>
            </a:r>
            <a:endParaRPr lang="en-GB" dirty="0">
              <a:solidFill>
                <a:srgbClr val="FF0000"/>
              </a:solidFill>
            </a:endParaRPr>
          </a:p>
        </p:txBody>
      </p:sp>
      <p:sp>
        <p:nvSpPr>
          <p:cNvPr id="5" name="TextBox 4"/>
          <p:cNvSpPr txBox="1"/>
          <p:nvPr/>
        </p:nvSpPr>
        <p:spPr>
          <a:xfrm>
            <a:off x="698740" y="1015042"/>
            <a:ext cx="4986068" cy="369332"/>
          </a:xfrm>
          <a:prstGeom prst="rect">
            <a:avLst/>
          </a:prstGeom>
          <a:noFill/>
        </p:spPr>
        <p:txBody>
          <a:bodyPr wrap="square" rtlCol="0">
            <a:spAutoFit/>
          </a:bodyPr>
          <a:lstStyle/>
          <a:p>
            <a:r>
              <a:rPr lang="en-GB" dirty="0" smtClean="0">
                <a:solidFill>
                  <a:srgbClr val="FF0000"/>
                </a:solidFill>
              </a:rPr>
              <a:t>Octopus </a:t>
            </a:r>
            <a:endParaRPr lang="en-GB" dirty="0">
              <a:solidFill>
                <a:srgbClr val="FF0000"/>
              </a:solidFill>
            </a:endParaRPr>
          </a:p>
        </p:txBody>
      </p:sp>
      <p:sp>
        <p:nvSpPr>
          <p:cNvPr id="6" name="TextBox 5"/>
          <p:cNvSpPr txBox="1"/>
          <p:nvPr/>
        </p:nvSpPr>
        <p:spPr>
          <a:xfrm>
            <a:off x="698740" y="1293962"/>
            <a:ext cx="4986068" cy="369332"/>
          </a:xfrm>
          <a:prstGeom prst="rect">
            <a:avLst/>
          </a:prstGeom>
          <a:noFill/>
        </p:spPr>
        <p:txBody>
          <a:bodyPr wrap="square" rtlCol="0">
            <a:spAutoFit/>
          </a:bodyPr>
          <a:lstStyle/>
          <a:p>
            <a:r>
              <a:rPr lang="en-GB" dirty="0" smtClean="0">
                <a:solidFill>
                  <a:srgbClr val="FF0000"/>
                </a:solidFill>
              </a:rPr>
              <a:t>worms</a:t>
            </a:r>
            <a:endParaRPr lang="en-GB" dirty="0">
              <a:solidFill>
                <a:srgbClr val="FF0000"/>
              </a:solidFill>
            </a:endParaRPr>
          </a:p>
        </p:txBody>
      </p:sp>
      <p:sp>
        <p:nvSpPr>
          <p:cNvPr id="7" name="TextBox 6"/>
          <p:cNvSpPr txBox="1"/>
          <p:nvPr/>
        </p:nvSpPr>
        <p:spPr>
          <a:xfrm>
            <a:off x="60386" y="2991126"/>
            <a:ext cx="6420928" cy="369332"/>
          </a:xfrm>
          <a:prstGeom prst="rect">
            <a:avLst/>
          </a:prstGeom>
          <a:noFill/>
        </p:spPr>
        <p:txBody>
          <a:bodyPr wrap="square" rtlCol="0">
            <a:spAutoFit/>
          </a:bodyPr>
          <a:lstStyle/>
          <a:p>
            <a:r>
              <a:rPr lang="en-GB" dirty="0" smtClean="0">
                <a:solidFill>
                  <a:srgbClr val="FF0000"/>
                </a:solidFill>
              </a:rPr>
              <a:t>By rubbing their antennas against a rough spot beneath their eyes.</a:t>
            </a:r>
            <a:endParaRPr lang="en-GB" dirty="0">
              <a:solidFill>
                <a:srgbClr val="FF0000"/>
              </a:solidFill>
            </a:endParaRPr>
          </a:p>
        </p:txBody>
      </p:sp>
      <p:sp>
        <p:nvSpPr>
          <p:cNvPr id="8" name="TextBox 7"/>
          <p:cNvSpPr txBox="1"/>
          <p:nvPr/>
        </p:nvSpPr>
        <p:spPr>
          <a:xfrm>
            <a:off x="698740" y="5679056"/>
            <a:ext cx="974785" cy="369332"/>
          </a:xfrm>
          <a:prstGeom prst="rect">
            <a:avLst/>
          </a:prstGeom>
          <a:noFill/>
        </p:spPr>
        <p:txBody>
          <a:bodyPr wrap="square" rtlCol="0">
            <a:spAutoFit/>
          </a:bodyPr>
          <a:lstStyle/>
          <a:p>
            <a:r>
              <a:rPr lang="en-GB" dirty="0" smtClean="0">
                <a:solidFill>
                  <a:srgbClr val="FF0000"/>
                </a:solidFill>
              </a:rPr>
              <a:t>glittery</a:t>
            </a:r>
            <a:endParaRPr lang="en-GB" dirty="0">
              <a:solidFill>
                <a:srgbClr val="FF0000"/>
              </a:solidFill>
            </a:endParaRPr>
          </a:p>
        </p:txBody>
      </p:sp>
      <p:sp>
        <p:nvSpPr>
          <p:cNvPr id="9" name="TextBox 8"/>
          <p:cNvSpPr txBox="1"/>
          <p:nvPr/>
        </p:nvSpPr>
        <p:spPr>
          <a:xfrm>
            <a:off x="462952" y="3736509"/>
            <a:ext cx="304799" cy="369332"/>
          </a:xfrm>
          <a:prstGeom prst="rect">
            <a:avLst/>
          </a:prstGeom>
          <a:noFill/>
        </p:spPr>
        <p:txBody>
          <a:bodyPr wrap="square" rtlCol="0">
            <a:spAutoFit/>
          </a:bodyPr>
          <a:lstStyle/>
          <a:p>
            <a:r>
              <a:rPr lang="en-GB" dirty="0" smtClean="0">
                <a:solidFill>
                  <a:srgbClr val="FF0000"/>
                </a:solidFill>
              </a:rPr>
              <a:t>X  </a:t>
            </a:r>
            <a:endParaRPr lang="en-GB" dirty="0">
              <a:solidFill>
                <a:srgbClr val="FF0000"/>
              </a:solidFill>
            </a:endParaRPr>
          </a:p>
        </p:txBody>
      </p:sp>
      <p:sp>
        <p:nvSpPr>
          <p:cNvPr id="10" name="TextBox 9"/>
          <p:cNvSpPr txBox="1"/>
          <p:nvPr/>
        </p:nvSpPr>
        <p:spPr>
          <a:xfrm>
            <a:off x="1342846" y="2061077"/>
            <a:ext cx="4986068" cy="369332"/>
          </a:xfrm>
          <a:prstGeom prst="rect">
            <a:avLst/>
          </a:prstGeom>
          <a:noFill/>
        </p:spPr>
        <p:txBody>
          <a:bodyPr wrap="square" rtlCol="0">
            <a:spAutoFit/>
          </a:bodyPr>
          <a:lstStyle/>
          <a:p>
            <a:r>
              <a:rPr lang="en-GB" dirty="0" smtClean="0">
                <a:solidFill>
                  <a:srgbClr val="FF0000"/>
                </a:solidFill>
              </a:rPr>
              <a:t>Both are found deep in the ocean.  </a:t>
            </a:r>
            <a:endParaRPr lang="en-GB" dirty="0">
              <a:solidFill>
                <a:srgbClr val="FF0000"/>
              </a:solidFill>
            </a:endParaRPr>
          </a:p>
        </p:txBody>
      </p:sp>
      <p:sp>
        <p:nvSpPr>
          <p:cNvPr id="11" name="TextBox 10"/>
          <p:cNvSpPr txBox="1"/>
          <p:nvPr/>
        </p:nvSpPr>
        <p:spPr>
          <a:xfrm>
            <a:off x="615351" y="5985460"/>
            <a:ext cx="1420483" cy="369332"/>
          </a:xfrm>
          <a:prstGeom prst="rect">
            <a:avLst/>
          </a:prstGeom>
          <a:noFill/>
        </p:spPr>
        <p:txBody>
          <a:bodyPr wrap="square" rtlCol="0">
            <a:spAutoFit/>
          </a:bodyPr>
          <a:lstStyle/>
          <a:p>
            <a:r>
              <a:rPr lang="en-GB" dirty="0" smtClean="0">
                <a:solidFill>
                  <a:srgbClr val="FF0000"/>
                </a:solidFill>
              </a:rPr>
              <a:t>glamorous</a:t>
            </a:r>
            <a:endParaRPr lang="en-GB" dirty="0">
              <a:solidFill>
                <a:srgbClr val="FF0000"/>
              </a:solidFill>
            </a:endParaRPr>
          </a:p>
        </p:txBody>
      </p:sp>
      <p:sp>
        <p:nvSpPr>
          <p:cNvPr id="12" name="TextBox 11"/>
          <p:cNvSpPr txBox="1"/>
          <p:nvPr/>
        </p:nvSpPr>
        <p:spPr>
          <a:xfrm>
            <a:off x="615351" y="6239773"/>
            <a:ext cx="1946694" cy="369332"/>
          </a:xfrm>
          <a:prstGeom prst="rect">
            <a:avLst/>
          </a:prstGeom>
          <a:noFill/>
        </p:spPr>
        <p:txBody>
          <a:bodyPr wrap="square" rtlCol="0">
            <a:spAutoFit/>
          </a:bodyPr>
          <a:lstStyle/>
          <a:p>
            <a:r>
              <a:rPr lang="en-GB" dirty="0" err="1" smtClean="0">
                <a:solidFill>
                  <a:srgbClr val="FF0000"/>
                </a:solidFill>
              </a:rPr>
              <a:t>spangly</a:t>
            </a:r>
            <a:endParaRPr lang="en-GB" dirty="0">
              <a:solidFill>
                <a:srgbClr val="FF0000"/>
              </a:solidFill>
            </a:endParaRPr>
          </a:p>
        </p:txBody>
      </p:sp>
      <p:sp>
        <p:nvSpPr>
          <p:cNvPr id="13" name="TextBox 12"/>
          <p:cNvSpPr txBox="1"/>
          <p:nvPr/>
        </p:nvSpPr>
        <p:spPr>
          <a:xfrm>
            <a:off x="8028317" y="456246"/>
            <a:ext cx="3634596" cy="646331"/>
          </a:xfrm>
          <a:prstGeom prst="rect">
            <a:avLst/>
          </a:prstGeom>
          <a:noFill/>
        </p:spPr>
        <p:txBody>
          <a:bodyPr wrap="square" rtlCol="0">
            <a:spAutoFit/>
          </a:bodyPr>
          <a:lstStyle/>
          <a:p>
            <a:r>
              <a:rPr lang="en-GB" dirty="0" smtClean="0">
                <a:solidFill>
                  <a:srgbClr val="FF0000"/>
                </a:solidFill>
              </a:rPr>
              <a:t>He says they are not so glamorous because they wiggle, fight</a:t>
            </a:r>
            <a:r>
              <a:rPr lang="en-GB" dirty="0">
                <a:solidFill>
                  <a:srgbClr val="FF0000"/>
                </a:solidFill>
              </a:rPr>
              <a:t> </a:t>
            </a:r>
            <a:r>
              <a:rPr lang="en-GB" dirty="0" smtClean="0">
                <a:solidFill>
                  <a:srgbClr val="FF0000"/>
                </a:solidFill>
              </a:rPr>
              <a:t>and bite. </a:t>
            </a:r>
            <a:endParaRPr lang="en-GB" dirty="0">
              <a:solidFill>
                <a:srgbClr val="FF0000"/>
              </a:solidFill>
            </a:endParaRPr>
          </a:p>
        </p:txBody>
      </p:sp>
      <p:cxnSp>
        <p:nvCxnSpPr>
          <p:cNvPr id="14" name="Straight Arrow Connector 13"/>
          <p:cNvCxnSpPr/>
          <p:nvPr/>
        </p:nvCxnSpPr>
        <p:spPr>
          <a:xfrm flipV="1">
            <a:off x="7530860" y="2562045"/>
            <a:ext cx="353683" cy="3536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82619" y="1820174"/>
            <a:ext cx="284672" cy="11709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530860" y="1759789"/>
            <a:ext cx="497457" cy="4859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530860" y="2173857"/>
            <a:ext cx="414068" cy="388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95846" y="4339237"/>
            <a:ext cx="974785" cy="369332"/>
          </a:xfrm>
          <a:prstGeom prst="rect">
            <a:avLst/>
          </a:prstGeom>
          <a:noFill/>
        </p:spPr>
        <p:txBody>
          <a:bodyPr wrap="square" rtlCol="0">
            <a:spAutoFit/>
          </a:bodyPr>
          <a:lstStyle/>
          <a:p>
            <a:r>
              <a:rPr lang="en-GB" dirty="0" smtClean="0">
                <a:solidFill>
                  <a:srgbClr val="FF0000"/>
                </a:solidFill>
              </a:rPr>
              <a:t>Dumbo </a:t>
            </a:r>
            <a:endParaRPr lang="en-GB" dirty="0">
              <a:solidFill>
                <a:srgbClr val="FF0000"/>
              </a:solidFill>
            </a:endParaRPr>
          </a:p>
        </p:txBody>
      </p:sp>
      <p:sp>
        <p:nvSpPr>
          <p:cNvPr id="22" name="TextBox 21"/>
          <p:cNvSpPr txBox="1"/>
          <p:nvPr/>
        </p:nvSpPr>
        <p:spPr>
          <a:xfrm>
            <a:off x="6295846" y="4630628"/>
            <a:ext cx="1390290" cy="369332"/>
          </a:xfrm>
          <a:prstGeom prst="rect">
            <a:avLst/>
          </a:prstGeom>
          <a:noFill/>
        </p:spPr>
        <p:txBody>
          <a:bodyPr wrap="square" rtlCol="0">
            <a:spAutoFit/>
          </a:bodyPr>
          <a:lstStyle/>
          <a:p>
            <a:r>
              <a:rPr lang="en-GB" dirty="0" smtClean="0">
                <a:solidFill>
                  <a:srgbClr val="FF0000"/>
                </a:solidFill>
              </a:rPr>
              <a:t>Elvis Presley</a:t>
            </a:r>
            <a:endParaRPr lang="en-GB" dirty="0">
              <a:solidFill>
                <a:srgbClr val="FF0000"/>
              </a:solidFill>
            </a:endParaRPr>
          </a:p>
        </p:txBody>
      </p:sp>
      <p:sp>
        <p:nvSpPr>
          <p:cNvPr id="23" name="TextBox 22"/>
          <p:cNvSpPr txBox="1"/>
          <p:nvPr/>
        </p:nvSpPr>
        <p:spPr>
          <a:xfrm>
            <a:off x="7707701" y="4295318"/>
            <a:ext cx="3955212" cy="369332"/>
          </a:xfrm>
          <a:prstGeom prst="rect">
            <a:avLst/>
          </a:prstGeom>
          <a:noFill/>
        </p:spPr>
        <p:txBody>
          <a:bodyPr wrap="square" rtlCol="0">
            <a:spAutoFit/>
          </a:bodyPr>
          <a:lstStyle/>
          <a:p>
            <a:r>
              <a:rPr lang="en-GB" dirty="0" smtClean="0">
                <a:solidFill>
                  <a:srgbClr val="FF0000"/>
                </a:solidFill>
              </a:rPr>
              <a:t>Ear like fins look like elephant ears</a:t>
            </a:r>
            <a:endParaRPr lang="en-GB" dirty="0">
              <a:solidFill>
                <a:srgbClr val="FF0000"/>
              </a:solidFill>
            </a:endParaRPr>
          </a:p>
        </p:txBody>
      </p:sp>
      <p:sp>
        <p:nvSpPr>
          <p:cNvPr id="24" name="TextBox 23"/>
          <p:cNvSpPr txBox="1"/>
          <p:nvPr/>
        </p:nvSpPr>
        <p:spPr>
          <a:xfrm>
            <a:off x="7686136" y="4649001"/>
            <a:ext cx="4149306" cy="369332"/>
          </a:xfrm>
          <a:prstGeom prst="rect">
            <a:avLst/>
          </a:prstGeom>
          <a:noFill/>
        </p:spPr>
        <p:txBody>
          <a:bodyPr wrap="square" rtlCol="0">
            <a:spAutoFit/>
          </a:bodyPr>
          <a:lstStyle/>
          <a:p>
            <a:r>
              <a:rPr lang="en-GB" dirty="0" smtClean="0">
                <a:solidFill>
                  <a:srgbClr val="FF0000"/>
                </a:solidFill>
              </a:rPr>
              <a:t>Shiny scales look like sequins on Elvis’ suit.</a:t>
            </a:r>
            <a:endParaRPr lang="en-GB" dirty="0">
              <a:solidFill>
                <a:srgbClr val="FF0000"/>
              </a:solidFill>
            </a:endParaRPr>
          </a:p>
        </p:txBody>
      </p:sp>
      <p:sp>
        <p:nvSpPr>
          <p:cNvPr id="25" name="TextBox 24"/>
          <p:cNvSpPr txBox="1"/>
          <p:nvPr/>
        </p:nvSpPr>
        <p:spPr>
          <a:xfrm>
            <a:off x="6234741" y="5934820"/>
            <a:ext cx="3955212" cy="369332"/>
          </a:xfrm>
          <a:prstGeom prst="rect">
            <a:avLst/>
          </a:prstGeom>
          <a:noFill/>
        </p:spPr>
        <p:txBody>
          <a:bodyPr wrap="square" rtlCol="0">
            <a:spAutoFit/>
          </a:bodyPr>
          <a:lstStyle/>
          <a:p>
            <a:r>
              <a:rPr lang="en-GB" dirty="0" smtClean="0">
                <a:solidFill>
                  <a:srgbClr val="FF0000"/>
                </a:solidFill>
              </a:rPr>
              <a:t>Answers may vary</a:t>
            </a:r>
            <a:endParaRPr lang="en-GB" dirty="0">
              <a:solidFill>
                <a:srgbClr val="FF0000"/>
              </a:solidFill>
            </a:endParaRPr>
          </a:p>
        </p:txBody>
      </p:sp>
    </p:spTree>
    <p:extLst>
      <p:ext uri="{BB962C8B-B14F-4D97-AF65-F5344CB8AC3E}">
        <p14:creationId xmlns:p14="http://schemas.microsoft.com/office/powerpoint/2010/main" val="165819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80868"/>
            <a:ext cx="9144000" cy="1655762"/>
          </a:xfrm>
        </p:spPr>
        <p:txBody>
          <a:bodyPr/>
          <a:lstStyle/>
          <a:p>
            <a:endParaRPr lang="en-GB" dirty="0"/>
          </a:p>
        </p:txBody>
      </p:sp>
    </p:spTree>
    <p:extLst>
      <p:ext uri="{BB962C8B-B14F-4D97-AF65-F5344CB8AC3E}">
        <p14:creationId xmlns:p14="http://schemas.microsoft.com/office/powerpoint/2010/main" val="38219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435415" y="190842"/>
            <a:ext cx="2172419" cy="535531"/>
          </a:xfrm>
          <a:prstGeom prst="rect">
            <a:avLst/>
          </a:prstGeom>
          <a:noFill/>
        </p:spPr>
        <p:txBody>
          <a:bodyPr wrap="square" rtlCol="0">
            <a:spAutoFit/>
          </a:bodyPr>
          <a:lstStyle/>
          <a:p>
            <a:pPr algn="ctr"/>
            <a:r>
              <a:rPr lang="en-GB" sz="3200" dirty="0" smtClean="0">
                <a:solidFill>
                  <a:srgbClr val="FF0000"/>
                </a:solidFill>
              </a:rPr>
              <a:t>ANSWERS </a:t>
            </a:r>
            <a:endParaRPr lang="en-GB" dirty="0">
              <a:solidFill>
                <a:srgbClr val="FF0000"/>
              </a:solidFill>
            </a:endParaRPr>
          </a:p>
        </p:txBody>
      </p:sp>
      <p:pic>
        <p:nvPicPr>
          <p:cNvPr id="5" name="Picture 4"/>
          <p:cNvPicPr>
            <a:picLocks noChangeAspect="1"/>
          </p:cNvPicPr>
          <p:nvPr/>
        </p:nvPicPr>
        <p:blipFill>
          <a:blip r:embed="rId2"/>
          <a:stretch>
            <a:fillRect/>
          </a:stretch>
        </p:blipFill>
        <p:spPr>
          <a:xfrm>
            <a:off x="567365" y="1587260"/>
            <a:ext cx="4694747" cy="5014972"/>
          </a:xfrm>
          <a:prstGeom prst="rect">
            <a:avLst/>
          </a:prstGeom>
        </p:spPr>
      </p:pic>
      <p:sp>
        <p:nvSpPr>
          <p:cNvPr id="6" name="TextBox 5"/>
          <p:cNvSpPr txBox="1"/>
          <p:nvPr/>
        </p:nvSpPr>
        <p:spPr>
          <a:xfrm>
            <a:off x="6098876" y="1690777"/>
            <a:ext cx="5400136" cy="1569660"/>
          </a:xfrm>
          <a:prstGeom prst="rect">
            <a:avLst/>
          </a:prstGeom>
          <a:noFill/>
        </p:spPr>
        <p:txBody>
          <a:bodyPr wrap="square" rtlCol="0">
            <a:spAutoFit/>
          </a:bodyPr>
          <a:lstStyle/>
          <a:p>
            <a:r>
              <a:rPr lang="en-GB" sz="2400" b="1" dirty="0" smtClean="0">
                <a:solidFill>
                  <a:srgbClr val="FF0000"/>
                </a:solidFill>
              </a:rPr>
              <a:t>ACROSS</a:t>
            </a:r>
          </a:p>
          <a:p>
            <a:r>
              <a:rPr lang="en-GB" sz="2400" b="1" dirty="0" smtClean="0">
                <a:solidFill>
                  <a:srgbClr val="FF0000"/>
                </a:solidFill>
              </a:rPr>
              <a:t>2) lobsters</a:t>
            </a:r>
          </a:p>
          <a:p>
            <a:r>
              <a:rPr lang="en-GB" sz="2400" b="1" dirty="0" smtClean="0">
                <a:solidFill>
                  <a:srgbClr val="FF0000"/>
                </a:solidFill>
              </a:rPr>
              <a:t>7) octopus</a:t>
            </a:r>
          </a:p>
          <a:p>
            <a:r>
              <a:rPr lang="en-GB" sz="2400" b="1" dirty="0" smtClean="0">
                <a:solidFill>
                  <a:srgbClr val="FF0000"/>
                </a:solidFill>
              </a:rPr>
              <a:t>8) ocean</a:t>
            </a:r>
            <a:endParaRPr lang="en-GB" sz="2400" b="1" dirty="0">
              <a:solidFill>
                <a:srgbClr val="FF0000"/>
              </a:solidFill>
            </a:endParaRPr>
          </a:p>
        </p:txBody>
      </p:sp>
      <p:sp>
        <p:nvSpPr>
          <p:cNvPr id="7" name="TextBox 6"/>
          <p:cNvSpPr txBox="1"/>
          <p:nvPr/>
        </p:nvSpPr>
        <p:spPr>
          <a:xfrm>
            <a:off x="5949352" y="4094746"/>
            <a:ext cx="5400136" cy="2308324"/>
          </a:xfrm>
          <a:prstGeom prst="rect">
            <a:avLst/>
          </a:prstGeom>
          <a:noFill/>
        </p:spPr>
        <p:txBody>
          <a:bodyPr wrap="square" rtlCol="0">
            <a:spAutoFit/>
          </a:bodyPr>
          <a:lstStyle/>
          <a:p>
            <a:r>
              <a:rPr lang="en-GB" sz="2400" b="1" dirty="0" smtClean="0">
                <a:solidFill>
                  <a:srgbClr val="FF0000"/>
                </a:solidFill>
              </a:rPr>
              <a:t>DOWN</a:t>
            </a:r>
          </a:p>
          <a:p>
            <a:r>
              <a:rPr lang="en-GB" sz="2400" b="1" dirty="0">
                <a:solidFill>
                  <a:srgbClr val="FF0000"/>
                </a:solidFill>
              </a:rPr>
              <a:t>1</a:t>
            </a:r>
            <a:r>
              <a:rPr lang="en-GB" sz="2400" b="1" dirty="0" smtClean="0">
                <a:solidFill>
                  <a:srgbClr val="FF0000"/>
                </a:solidFill>
              </a:rPr>
              <a:t>) depth</a:t>
            </a:r>
          </a:p>
          <a:p>
            <a:r>
              <a:rPr lang="en-GB" sz="2400" b="1" dirty="0" smtClean="0">
                <a:solidFill>
                  <a:srgbClr val="FF0000"/>
                </a:solidFill>
              </a:rPr>
              <a:t>3) sequins </a:t>
            </a:r>
          </a:p>
          <a:p>
            <a:r>
              <a:rPr lang="en-GB" sz="2400" b="1" dirty="0" smtClean="0">
                <a:solidFill>
                  <a:srgbClr val="FF0000"/>
                </a:solidFill>
              </a:rPr>
              <a:t>4) glamorous</a:t>
            </a:r>
          </a:p>
          <a:p>
            <a:r>
              <a:rPr lang="en-GB" sz="2400" b="1" dirty="0" smtClean="0">
                <a:solidFill>
                  <a:srgbClr val="FF0000"/>
                </a:solidFill>
              </a:rPr>
              <a:t>5) glittery</a:t>
            </a:r>
          </a:p>
          <a:p>
            <a:r>
              <a:rPr lang="en-GB" sz="2400" b="1" dirty="0" smtClean="0">
                <a:solidFill>
                  <a:srgbClr val="FF0000"/>
                </a:solidFill>
              </a:rPr>
              <a:t>6) rasping</a:t>
            </a:r>
            <a:endParaRPr lang="en-GB" sz="2400" b="1" dirty="0">
              <a:solidFill>
                <a:srgbClr val="FF0000"/>
              </a:solidFill>
            </a:endParaRPr>
          </a:p>
        </p:txBody>
      </p:sp>
    </p:spTree>
    <p:extLst>
      <p:ext uri="{BB962C8B-B14F-4D97-AF65-F5344CB8AC3E}">
        <p14:creationId xmlns:p14="http://schemas.microsoft.com/office/powerpoint/2010/main" val="3724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209</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ANSWERS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Ranjit Najran</dc:creator>
  <cp:lastModifiedBy>Ranjit Najran</cp:lastModifiedBy>
  <cp:revision>20</cp:revision>
  <dcterms:created xsi:type="dcterms:W3CDTF">2020-06-12T11:58:04Z</dcterms:created>
  <dcterms:modified xsi:type="dcterms:W3CDTF">2020-06-18T13:48:00Z</dcterms:modified>
</cp:coreProperties>
</file>